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12"/>
  </p:notesMasterIdLst>
  <p:sldIdLst>
    <p:sldId id="2561" r:id="rId2"/>
    <p:sldId id="2587" r:id="rId3"/>
    <p:sldId id="2562" r:id="rId4"/>
    <p:sldId id="2606" r:id="rId5"/>
    <p:sldId id="2607" r:id="rId6"/>
    <p:sldId id="2608" r:id="rId7"/>
    <p:sldId id="2609" r:id="rId8"/>
    <p:sldId id="2610" r:id="rId9"/>
    <p:sldId id="2611" r:id="rId10"/>
    <p:sldId id="260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xploring Generative AI: From Theory to Practice with Microsoft Azure AI Foundry" id="{24C10842-ABDC-5640-8C31-B9AB767753B8}">
          <p14:sldIdLst>
            <p14:sldId id="2561"/>
            <p14:sldId id="2587"/>
            <p14:sldId id="2562"/>
            <p14:sldId id="2606"/>
            <p14:sldId id="2607"/>
            <p14:sldId id="2608"/>
            <p14:sldId id="2609"/>
            <p14:sldId id="2610"/>
            <p14:sldId id="2611"/>
          </p14:sldIdLst>
        </p14:section>
        <p14:section name="Conclusion and Q&amp;A" id="{9E517ACE-0535-7541-9E82-6A465694D9CB}">
          <p14:sldIdLst>
            <p14:sldId id="26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45"/>
    <p:restoredTop sz="94626"/>
  </p:normalViewPr>
  <p:slideViewPr>
    <p:cSldViewPr snapToGrid="0">
      <p:cViewPr varScale="1">
        <p:scale>
          <a:sx n="121" d="100"/>
          <a:sy n="121" d="100"/>
        </p:scale>
        <p:origin x="576" y="168"/>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F6729D-D95A-4E4E-91FC-C5F746C08A10}" type="doc">
      <dgm:prSet loTypeId="urn:microsoft.com/office/officeart/2008/layout/LinedList" loCatId="list" qsTypeId="urn:microsoft.com/office/officeart/2005/8/quickstyle/simple4" qsCatId="simple" csTypeId="urn:microsoft.com/office/officeart/2005/8/colors/accent5_2" csCatId="accent5" phldr="1"/>
      <dgm:spPr/>
      <dgm:t>
        <a:bodyPr/>
        <a:lstStyle/>
        <a:p>
          <a:endParaRPr lang="en-US"/>
        </a:p>
      </dgm:t>
    </dgm:pt>
    <dgm:pt modelId="{8C7A34CB-AFCB-4068-BA95-540D1872FE01}">
      <dgm:prSet/>
      <dgm:spPr/>
      <dgm:t>
        <a:bodyPr/>
        <a:lstStyle/>
        <a:p>
          <a:r>
            <a:rPr lang="en-US" dirty="0"/>
            <a:t>Manjunath Janardhan, Principal Engineer at MSG Global</a:t>
          </a:r>
        </a:p>
      </dgm:t>
    </dgm:pt>
    <dgm:pt modelId="{A66CD4D8-76CC-4810-8FEB-F8E0A9958C3A}" type="parTrans" cxnId="{06F3360F-9C7E-4A9B-9096-17FCB298D8F8}">
      <dgm:prSet/>
      <dgm:spPr/>
      <dgm:t>
        <a:bodyPr/>
        <a:lstStyle/>
        <a:p>
          <a:endParaRPr lang="en-US"/>
        </a:p>
      </dgm:t>
    </dgm:pt>
    <dgm:pt modelId="{251DC964-6963-4583-B6EF-A74A83B5C793}" type="sibTrans" cxnId="{06F3360F-9C7E-4A9B-9096-17FCB298D8F8}">
      <dgm:prSet/>
      <dgm:spPr/>
      <dgm:t>
        <a:bodyPr/>
        <a:lstStyle/>
        <a:p>
          <a:endParaRPr lang="en-US"/>
        </a:p>
      </dgm:t>
    </dgm:pt>
    <dgm:pt modelId="{05F44D17-8F63-4E06-AAFE-87FBB203AEC9}">
      <dgm:prSet/>
      <dgm:spPr/>
      <dgm:t>
        <a:bodyPr/>
        <a:lstStyle/>
        <a:p>
          <a:r>
            <a:rPr lang="en-IN" dirty="0"/>
            <a:t>20+ years of software engineering experience</a:t>
          </a:r>
          <a:endParaRPr lang="en-US" dirty="0"/>
        </a:p>
      </dgm:t>
    </dgm:pt>
    <dgm:pt modelId="{83504B03-04CA-4928-A3B7-FE67817FF57E}" type="parTrans" cxnId="{B35B4645-B786-45BD-BD40-6A9A47C37500}">
      <dgm:prSet/>
      <dgm:spPr/>
      <dgm:t>
        <a:bodyPr/>
        <a:lstStyle/>
        <a:p>
          <a:endParaRPr lang="en-US"/>
        </a:p>
      </dgm:t>
    </dgm:pt>
    <dgm:pt modelId="{F2B69688-82E9-4A39-AA78-E261EBAB60EF}" type="sibTrans" cxnId="{B35B4645-B786-45BD-BD40-6A9A47C37500}">
      <dgm:prSet/>
      <dgm:spPr/>
      <dgm:t>
        <a:bodyPr/>
        <a:lstStyle/>
        <a:p>
          <a:endParaRPr lang="en-US"/>
        </a:p>
      </dgm:t>
    </dgm:pt>
    <dgm:pt modelId="{CD18F63D-2781-4A11-95AD-D4DDDBB36FA0}">
      <dgm:prSet/>
      <dgm:spPr/>
      <dgm:t>
        <a:bodyPr/>
        <a:lstStyle/>
        <a:p>
          <a:r>
            <a:rPr lang="en-IN" dirty="0"/>
            <a:t>Key expertise areas: Gen AI Solutions, Microservices &amp; Cloud</a:t>
          </a:r>
          <a:endParaRPr lang="en-US" dirty="0"/>
        </a:p>
      </dgm:t>
    </dgm:pt>
    <dgm:pt modelId="{180E0C59-174E-417F-B225-759C5B117171}" type="parTrans" cxnId="{8F85D62F-5D8F-49B1-86E3-D8925F3BAC78}">
      <dgm:prSet/>
      <dgm:spPr/>
      <dgm:t>
        <a:bodyPr/>
        <a:lstStyle/>
        <a:p>
          <a:endParaRPr lang="en-US"/>
        </a:p>
      </dgm:t>
    </dgm:pt>
    <dgm:pt modelId="{7867D09D-0B32-497E-8AF0-164DEFB98837}" type="sibTrans" cxnId="{8F85D62F-5D8F-49B1-86E3-D8925F3BAC78}">
      <dgm:prSet/>
      <dgm:spPr/>
      <dgm:t>
        <a:bodyPr/>
        <a:lstStyle/>
        <a:p>
          <a:endParaRPr lang="en-US"/>
        </a:p>
      </dgm:t>
    </dgm:pt>
    <dgm:pt modelId="{2BBC350F-3500-964E-A27B-0BC6E3ACC88C}">
      <dgm:prSet/>
      <dgm:spPr/>
      <dgm:t>
        <a:bodyPr/>
        <a:lstStyle/>
        <a:p>
          <a:r>
            <a:rPr lang="en-IN" dirty="0"/>
            <a:t>Patent Holder</a:t>
          </a:r>
          <a:endParaRPr lang="en-US" dirty="0"/>
        </a:p>
      </dgm:t>
    </dgm:pt>
    <dgm:pt modelId="{EC78374A-A253-2541-A5FF-5B29805BFE8B}" type="parTrans" cxnId="{7E664339-02AB-DA47-9E23-B668CD46E1C5}">
      <dgm:prSet/>
      <dgm:spPr/>
      <dgm:t>
        <a:bodyPr/>
        <a:lstStyle/>
        <a:p>
          <a:endParaRPr lang="en-GB"/>
        </a:p>
      </dgm:t>
    </dgm:pt>
    <dgm:pt modelId="{8B8654A7-36EE-7A4F-B801-EF3EB620A866}" type="sibTrans" cxnId="{7E664339-02AB-DA47-9E23-B668CD46E1C5}">
      <dgm:prSet/>
      <dgm:spPr/>
      <dgm:t>
        <a:bodyPr/>
        <a:lstStyle/>
        <a:p>
          <a:endParaRPr lang="en-GB"/>
        </a:p>
      </dgm:t>
    </dgm:pt>
    <dgm:pt modelId="{87C03B49-3FAC-D14F-B561-C19FDA556C30}" type="pres">
      <dgm:prSet presAssocID="{C2F6729D-D95A-4E4E-91FC-C5F746C08A10}" presName="vert0" presStyleCnt="0">
        <dgm:presLayoutVars>
          <dgm:dir/>
          <dgm:animOne val="branch"/>
          <dgm:animLvl val="lvl"/>
        </dgm:presLayoutVars>
      </dgm:prSet>
      <dgm:spPr/>
    </dgm:pt>
    <dgm:pt modelId="{D93049EF-090B-3440-9608-F0906BB0A313}" type="pres">
      <dgm:prSet presAssocID="{8C7A34CB-AFCB-4068-BA95-540D1872FE01}" presName="thickLine" presStyleLbl="alignNode1" presStyleIdx="0" presStyleCnt="4"/>
      <dgm:spPr/>
    </dgm:pt>
    <dgm:pt modelId="{51DA980A-A818-744A-8437-6B70BBDED7F1}" type="pres">
      <dgm:prSet presAssocID="{8C7A34CB-AFCB-4068-BA95-540D1872FE01}" presName="horz1" presStyleCnt="0"/>
      <dgm:spPr/>
    </dgm:pt>
    <dgm:pt modelId="{A993A049-ADA2-1F48-9404-A82E221AEFF4}" type="pres">
      <dgm:prSet presAssocID="{8C7A34CB-AFCB-4068-BA95-540D1872FE01}" presName="tx1" presStyleLbl="revTx" presStyleIdx="0" presStyleCnt="4"/>
      <dgm:spPr/>
    </dgm:pt>
    <dgm:pt modelId="{AC4276A2-3837-764D-B942-B93C90BB77B5}" type="pres">
      <dgm:prSet presAssocID="{8C7A34CB-AFCB-4068-BA95-540D1872FE01}" presName="vert1" presStyleCnt="0"/>
      <dgm:spPr/>
    </dgm:pt>
    <dgm:pt modelId="{D89A0C12-7CAD-4B4A-80A7-66D337078F94}" type="pres">
      <dgm:prSet presAssocID="{05F44D17-8F63-4E06-AAFE-87FBB203AEC9}" presName="thickLine" presStyleLbl="alignNode1" presStyleIdx="1" presStyleCnt="4"/>
      <dgm:spPr/>
    </dgm:pt>
    <dgm:pt modelId="{6FEDBE3C-1BBE-7C4D-A31E-ABCAE4FB6DE9}" type="pres">
      <dgm:prSet presAssocID="{05F44D17-8F63-4E06-AAFE-87FBB203AEC9}" presName="horz1" presStyleCnt="0"/>
      <dgm:spPr/>
    </dgm:pt>
    <dgm:pt modelId="{E2CCB3C9-40C4-0644-A97A-22F498509700}" type="pres">
      <dgm:prSet presAssocID="{05F44D17-8F63-4E06-AAFE-87FBB203AEC9}" presName="tx1" presStyleLbl="revTx" presStyleIdx="1" presStyleCnt="4"/>
      <dgm:spPr/>
    </dgm:pt>
    <dgm:pt modelId="{726E91FE-E092-234B-AB23-B1460057BEE3}" type="pres">
      <dgm:prSet presAssocID="{05F44D17-8F63-4E06-AAFE-87FBB203AEC9}" presName="vert1" presStyleCnt="0"/>
      <dgm:spPr/>
    </dgm:pt>
    <dgm:pt modelId="{ACB1D8A9-1952-754C-8534-CA59788ECBD6}" type="pres">
      <dgm:prSet presAssocID="{2BBC350F-3500-964E-A27B-0BC6E3ACC88C}" presName="thickLine" presStyleLbl="alignNode1" presStyleIdx="2" presStyleCnt="4"/>
      <dgm:spPr/>
    </dgm:pt>
    <dgm:pt modelId="{4143E82A-B274-914F-978F-0D0E61ECC5F1}" type="pres">
      <dgm:prSet presAssocID="{2BBC350F-3500-964E-A27B-0BC6E3ACC88C}" presName="horz1" presStyleCnt="0"/>
      <dgm:spPr/>
    </dgm:pt>
    <dgm:pt modelId="{17DB04AE-B625-104E-B35A-1C8DEF897C6E}" type="pres">
      <dgm:prSet presAssocID="{2BBC350F-3500-964E-A27B-0BC6E3ACC88C}" presName="tx1" presStyleLbl="revTx" presStyleIdx="2" presStyleCnt="4"/>
      <dgm:spPr/>
    </dgm:pt>
    <dgm:pt modelId="{100DFA13-A2B6-504F-AA0F-347C4D516921}" type="pres">
      <dgm:prSet presAssocID="{2BBC350F-3500-964E-A27B-0BC6E3ACC88C}" presName="vert1" presStyleCnt="0"/>
      <dgm:spPr/>
    </dgm:pt>
    <dgm:pt modelId="{51B73146-14DF-CE40-BA43-7F448C9270F2}" type="pres">
      <dgm:prSet presAssocID="{CD18F63D-2781-4A11-95AD-D4DDDBB36FA0}" presName="thickLine" presStyleLbl="alignNode1" presStyleIdx="3" presStyleCnt="4"/>
      <dgm:spPr/>
    </dgm:pt>
    <dgm:pt modelId="{2C6BBC87-36F6-E14B-BDCA-DEA5B5D7F10C}" type="pres">
      <dgm:prSet presAssocID="{CD18F63D-2781-4A11-95AD-D4DDDBB36FA0}" presName="horz1" presStyleCnt="0"/>
      <dgm:spPr/>
    </dgm:pt>
    <dgm:pt modelId="{FCDB6238-3096-8746-BE5F-DDD188DD6D3E}" type="pres">
      <dgm:prSet presAssocID="{CD18F63D-2781-4A11-95AD-D4DDDBB36FA0}" presName="tx1" presStyleLbl="revTx" presStyleIdx="3" presStyleCnt="4"/>
      <dgm:spPr/>
    </dgm:pt>
    <dgm:pt modelId="{FD407DEC-E2D8-864B-B99C-C0E68573923C}" type="pres">
      <dgm:prSet presAssocID="{CD18F63D-2781-4A11-95AD-D4DDDBB36FA0}" presName="vert1" presStyleCnt="0"/>
      <dgm:spPr/>
    </dgm:pt>
  </dgm:ptLst>
  <dgm:cxnLst>
    <dgm:cxn modelId="{06F3360F-9C7E-4A9B-9096-17FCB298D8F8}" srcId="{C2F6729D-D95A-4E4E-91FC-C5F746C08A10}" destId="{8C7A34CB-AFCB-4068-BA95-540D1872FE01}" srcOrd="0" destOrd="0" parTransId="{A66CD4D8-76CC-4810-8FEB-F8E0A9958C3A}" sibTransId="{251DC964-6963-4583-B6EF-A74A83B5C793}"/>
    <dgm:cxn modelId="{53320F12-62F8-0D43-B258-B6EF4DEDC712}" type="presOf" srcId="{CD18F63D-2781-4A11-95AD-D4DDDBB36FA0}" destId="{FCDB6238-3096-8746-BE5F-DDD188DD6D3E}" srcOrd="0" destOrd="0" presId="urn:microsoft.com/office/officeart/2008/layout/LinedList"/>
    <dgm:cxn modelId="{52C4EA1C-5192-5A42-B397-B5CABFEE0EEB}" type="presOf" srcId="{2BBC350F-3500-964E-A27B-0BC6E3ACC88C}" destId="{17DB04AE-B625-104E-B35A-1C8DEF897C6E}" srcOrd="0" destOrd="0" presId="urn:microsoft.com/office/officeart/2008/layout/LinedList"/>
    <dgm:cxn modelId="{E1D93323-AD5C-1444-914B-D4F5C7AD3556}" type="presOf" srcId="{05F44D17-8F63-4E06-AAFE-87FBB203AEC9}" destId="{E2CCB3C9-40C4-0644-A97A-22F498509700}" srcOrd="0" destOrd="0" presId="urn:microsoft.com/office/officeart/2008/layout/LinedList"/>
    <dgm:cxn modelId="{8F85D62F-5D8F-49B1-86E3-D8925F3BAC78}" srcId="{C2F6729D-D95A-4E4E-91FC-C5F746C08A10}" destId="{CD18F63D-2781-4A11-95AD-D4DDDBB36FA0}" srcOrd="3" destOrd="0" parTransId="{180E0C59-174E-417F-B225-759C5B117171}" sibTransId="{7867D09D-0B32-497E-8AF0-164DEFB98837}"/>
    <dgm:cxn modelId="{7E664339-02AB-DA47-9E23-B668CD46E1C5}" srcId="{C2F6729D-D95A-4E4E-91FC-C5F746C08A10}" destId="{2BBC350F-3500-964E-A27B-0BC6E3ACC88C}" srcOrd="2" destOrd="0" parTransId="{EC78374A-A253-2541-A5FF-5B29805BFE8B}" sibTransId="{8B8654A7-36EE-7A4F-B801-EF3EB620A866}"/>
    <dgm:cxn modelId="{B35B4645-B786-45BD-BD40-6A9A47C37500}" srcId="{C2F6729D-D95A-4E4E-91FC-C5F746C08A10}" destId="{05F44D17-8F63-4E06-AAFE-87FBB203AEC9}" srcOrd="1" destOrd="0" parTransId="{83504B03-04CA-4928-A3B7-FE67817FF57E}" sibTransId="{F2B69688-82E9-4A39-AA78-E261EBAB60EF}"/>
    <dgm:cxn modelId="{4CE00475-51BB-CE44-899E-4C4CCC983EB1}" type="presOf" srcId="{8C7A34CB-AFCB-4068-BA95-540D1872FE01}" destId="{A993A049-ADA2-1F48-9404-A82E221AEFF4}" srcOrd="0" destOrd="0" presId="urn:microsoft.com/office/officeart/2008/layout/LinedList"/>
    <dgm:cxn modelId="{5EA2E5D1-DC04-B040-9F95-2C115D4E1078}" type="presOf" srcId="{C2F6729D-D95A-4E4E-91FC-C5F746C08A10}" destId="{87C03B49-3FAC-D14F-B561-C19FDA556C30}" srcOrd="0" destOrd="0" presId="urn:microsoft.com/office/officeart/2008/layout/LinedList"/>
    <dgm:cxn modelId="{C3596EEE-E53E-A64A-9CD7-9510F69E1991}" type="presParOf" srcId="{87C03B49-3FAC-D14F-B561-C19FDA556C30}" destId="{D93049EF-090B-3440-9608-F0906BB0A313}" srcOrd="0" destOrd="0" presId="urn:microsoft.com/office/officeart/2008/layout/LinedList"/>
    <dgm:cxn modelId="{1FF5B2AD-AF67-3440-84B7-3EE89D6002D3}" type="presParOf" srcId="{87C03B49-3FAC-D14F-B561-C19FDA556C30}" destId="{51DA980A-A818-744A-8437-6B70BBDED7F1}" srcOrd="1" destOrd="0" presId="urn:microsoft.com/office/officeart/2008/layout/LinedList"/>
    <dgm:cxn modelId="{3C6B128D-C28D-3147-86A8-1CFABEB14404}" type="presParOf" srcId="{51DA980A-A818-744A-8437-6B70BBDED7F1}" destId="{A993A049-ADA2-1F48-9404-A82E221AEFF4}" srcOrd="0" destOrd="0" presId="urn:microsoft.com/office/officeart/2008/layout/LinedList"/>
    <dgm:cxn modelId="{1B14DFE1-C69B-6842-9DCF-EA019260E785}" type="presParOf" srcId="{51DA980A-A818-744A-8437-6B70BBDED7F1}" destId="{AC4276A2-3837-764D-B942-B93C90BB77B5}" srcOrd="1" destOrd="0" presId="urn:microsoft.com/office/officeart/2008/layout/LinedList"/>
    <dgm:cxn modelId="{1671A0CC-43FB-E249-9653-007D244E1339}" type="presParOf" srcId="{87C03B49-3FAC-D14F-B561-C19FDA556C30}" destId="{D89A0C12-7CAD-4B4A-80A7-66D337078F94}" srcOrd="2" destOrd="0" presId="urn:microsoft.com/office/officeart/2008/layout/LinedList"/>
    <dgm:cxn modelId="{0FA4E5FD-70C0-B24C-BEAB-3190D8772F2E}" type="presParOf" srcId="{87C03B49-3FAC-D14F-B561-C19FDA556C30}" destId="{6FEDBE3C-1BBE-7C4D-A31E-ABCAE4FB6DE9}" srcOrd="3" destOrd="0" presId="urn:microsoft.com/office/officeart/2008/layout/LinedList"/>
    <dgm:cxn modelId="{187EF222-80E2-E840-B647-824C1CBD2C7C}" type="presParOf" srcId="{6FEDBE3C-1BBE-7C4D-A31E-ABCAE4FB6DE9}" destId="{E2CCB3C9-40C4-0644-A97A-22F498509700}" srcOrd="0" destOrd="0" presId="urn:microsoft.com/office/officeart/2008/layout/LinedList"/>
    <dgm:cxn modelId="{8B1944F9-187E-134B-9EAE-162A52E088C4}" type="presParOf" srcId="{6FEDBE3C-1BBE-7C4D-A31E-ABCAE4FB6DE9}" destId="{726E91FE-E092-234B-AB23-B1460057BEE3}" srcOrd="1" destOrd="0" presId="urn:microsoft.com/office/officeart/2008/layout/LinedList"/>
    <dgm:cxn modelId="{1B8454BE-886D-A244-80A4-FAE44611A41C}" type="presParOf" srcId="{87C03B49-3FAC-D14F-B561-C19FDA556C30}" destId="{ACB1D8A9-1952-754C-8534-CA59788ECBD6}" srcOrd="4" destOrd="0" presId="urn:microsoft.com/office/officeart/2008/layout/LinedList"/>
    <dgm:cxn modelId="{E758CCB1-6782-EC40-B7BD-9B8BF49B71F7}" type="presParOf" srcId="{87C03B49-3FAC-D14F-B561-C19FDA556C30}" destId="{4143E82A-B274-914F-978F-0D0E61ECC5F1}" srcOrd="5" destOrd="0" presId="urn:microsoft.com/office/officeart/2008/layout/LinedList"/>
    <dgm:cxn modelId="{8094E0CE-F995-8F40-A082-11922023D3E1}" type="presParOf" srcId="{4143E82A-B274-914F-978F-0D0E61ECC5F1}" destId="{17DB04AE-B625-104E-B35A-1C8DEF897C6E}" srcOrd="0" destOrd="0" presId="urn:microsoft.com/office/officeart/2008/layout/LinedList"/>
    <dgm:cxn modelId="{8B9E6FEB-AD03-3E4D-BF6E-7864ECCB56DE}" type="presParOf" srcId="{4143E82A-B274-914F-978F-0D0E61ECC5F1}" destId="{100DFA13-A2B6-504F-AA0F-347C4D516921}" srcOrd="1" destOrd="0" presId="urn:microsoft.com/office/officeart/2008/layout/LinedList"/>
    <dgm:cxn modelId="{A2AFF19F-A8D0-064A-8E3E-6D08B7693245}" type="presParOf" srcId="{87C03B49-3FAC-D14F-B561-C19FDA556C30}" destId="{51B73146-14DF-CE40-BA43-7F448C9270F2}" srcOrd="6" destOrd="0" presId="urn:microsoft.com/office/officeart/2008/layout/LinedList"/>
    <dgm:cxn modelId="{24F2191F-880A-8347-BDA3-E6A21BF13F79}" type="presParOf" srcId="{87C03B49-3FAC-D14F-B561-C19FDA556C30}" destId="{2C6BBC87-36F6-E14B-BDCA-DEA5B5D7F10C}" srcOrd="7" destOrd="0" presId="urn:microsoft.com/office/officeart/2008/layout/LinedList"/>
    <dgm:cxn modelId="{939F8DC6-D01C-A345-8A45-D09674E34672}" type="presParOf" srcId="{2C6BBC87-36F6-E14B-BDCA-DEA5B5D7F10C}" destId="{FCDB6238-3096-8746-BE5F-DDD188DD6D3E}" srcOrd="0" destOrd="0" presId="urn:microsoft.com/office/officeart/2008/layout/LinedList"/>
    <dgm:cxn modelId="{E3CE22BF-E99C-954A-9D99-8C8544C6FAA2}" type="presParOf" srcId="{2C6BBC87-36F6-E14B-BDCA-DEA5B5D7F10C}" destId="{FD407DEC-E2D8-864B-B99C-C0E68573923C}"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049EF-090B-3440-9608-F0906BB0A313}">
      <dsp:nvSpPr>
        <dsp:cNvPr id="0" name=""/>
        <dsp:cNvSpPr/>
      </dsp:nvSpPr>
      <dsp:spPr>
        <a:xfrm>
          <a:off x="0" y="0"/>
          <a:ext cx="3851122" cy="0"/>
        </a:xfrm>
        <a:prstGeom prst="line">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w="12700" cap="rnd" cmpd="sng" algn="ctr">
          <a:solidFill>
            <a:schemeClr val="accent5">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993A049-ADA2-1F48-9404-A82E221AEFF4}">
      <dsp:nvSpPr>
        <dsp:cNvPr id="0" name=""/>
        <dsp:cNvSpPr/>
      </dsp:nvSpPr>
      <dsp:spPr>
        <a:xfrm>
          <a:off x="0" y="0"/>
          <a:ext cx="3851122" cy="970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Manjunath Janardhan, Principal Engineer at MSG Global</a:t>
          </a:r>
        </a:p>
      </dsp:txBody>
      <dsp:txXfrm>
        <a:off x="0" y="0"/>
        <a:ext cx="3851122" cy="970193"/>
      </dsp:txXfrm>
    </dsp:sp>
    <dsp:sp modelId="{D89A0C12-7CAD-4B4A-80A7-66D337078F94}">
      <dsp:nvSpPr>
        <dsp:cNvPr id="0" name=""/>
        <dsp:cNvSpPr/>
      </dsp:nvSpPr>
      <dsp:spPr>
        <a:xfrm>
          <a:off x="0" y="970193"/>
          <a:ext cx="3851122" cy="0"/>
        </a:xfrm>
        <a:prstGeom prst="line">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w="12700" cap="rnd" cmpd="sng" algn="ctr">
          <a:solidFill>
            <a:schemeClr val="accent5">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E2CCB3C9-40C4-0644-A97A-22F498509700}">
      <dsp:nvSpPr>
        <dsp:cNvPr id="0" name=""/>
        <dsp:cNvSpPr/>
      </dsp:nvSpPr>
      <dsp:spPr>
        <a:xfrm>
          <a:off x="0" y="970193"/>
          <a:ext cx="3851122" cy="970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dirty="0"/>
            <a:t>20+ years of software engineering experience</a:t>
          </a:r>
          <a:endParaRPr lang="en-US" sz="2000" kern="1200" dirty="0"/>
        </a:p>
      </dsp:txBody>
      <dsp:txXfrm>
        <a:off x="0" y="970193"/>
        <a:ext cx="3851122" cy="970193"/>
      </dsp:txXfrm>
    </dsp:sp>
    <dsp:sp modelId="{ACB1D8A9-1952-754C-8534-CA59788ECBD6}">
      <dsp:nvSpPr>
        <dsp:cNvPr id="0" name=""/>
        <dsp:cNvSpPr/>
      </dsp:nvSpPr>
      <dsp:spPr>
        <a:xfrm>
          <a:off x="0" y="1940386"/>
          <a:ext cx="3851122" cy="0"/>
        </a:xfrm>
        <a:prstGeom prst="line">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w="12700" cap="rnd" cmpd="sng" algn="ctr">
          <a:solidFill>
            <a:schemeClr val="accent5">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7DB04AE-B625-104E-B35A-1C8DEF897C6E}">
      <dsp:nvSpPr>
        <dsp:cNvPr id="0" name=""/>
        <dsp:cNvSpPr/>
      </dsp:nvSpPr>
      <dsp:spPr>
        <a:xfrm>
          <a:off x="0" y="1940386"/>
          <a:ext cx="3851122" cy="970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dirty="0"/>
            <a:t>Patent Holder</a:t>
          </a:r>
          <a:endParaRPr lang="en-US" sz="2000" kern="1200" dirty="0"/>
        </a:p>
      </dsp:txBody>
      <dsp:txXfrm>
        <a:off x="0" y="1940386"/>
        <a:ext cx="3851122" cy="970193"/>
      </dsp:txXfrm>
    </dsp:sp>
    <dsp:sp modelId="{51B73146-14DF-CE40-BA43-7F448C9270F2}">
      <dsp:nvSpPr>
        <dsp:cNvPr id="0" name=""/>
        <dsp:cNvSpPr/>
      </dsp:nvSpPr>
      <dsp:spPr>
        <a:xfrm>
          <a:off x="0" y="2910579"/>
          <a:ext cx="3851122" cy="0"/>
        </a:xfrm>
        <a:prstGeom prst="line">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w="12700" cap="rnd" cmpd="sng" algn="ctr">
          <a:solidFill>
            <a:schemeClr val="accent5">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FCDB6238-3096-8746-BE5F-DDD188DD6D3E}">
      <dsp:nvSpPr>
        <dsp:cNvPr id="0" name=""/>
        <dsp:cNvSpPr/>
      </dsp:nvSpPr>
      <dsp:spPr>
        <a:xfrm>
          <a:off x="0" y="2910579"/>
          <a:ext cx="3851122" cy="970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dirty="0"/>
            <a:t>Key expertise areas: Gen AI Solutions, Microservices &amp; Cloud</a:t>
          </a:r>
          <a:endParaRPr lang="en-US" sz="2000" kern="1200" dirty="0"/>
        </a:p>
      </dsp:txBody>
      <dsp:txXfrm>
        <a:off x="0" y="2910579"/>
        <a:ext cx="3851122" cy="97019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FBC5F5-6391-674A-B84D-005CA051ADCB}" type="datetimeFigureOut">
              <a:rPr lang="en-US" smtClean="0"/>
              <a:t>4/5/25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87A99D-D053-8141-A11E-94EA6223C453}" type="slidenum">
              <a:rPr lang="en-US" smtClean="0"/>
              <a:t>‹#›</a:t>
            </a:fld>
            <a:endParaRPr lang="en-US"/>
          </a:p>
        </p:txBody>
      </p:sp>
    </p:spTree>
    <p:extLst>
      <p:ext uri="{BB962C8B-B14F-4D97-AF65-F5344CB8AC3E}">
        <p14:creationId xmlns:p14="http://schemas.microsoft.com/office/powerpoint/2010/main" val="1671014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This presentation aims to take you on a journey through the fascinating world of Generative AI, using Microsoft Azure AI Foundry as our practical platform. We will explore its theoretical foundations and demonstrate its applications in real-world scenarios.
</a:t>
            </a:r>
          </a:p>
        </p:txBody>
      </p:sp>
      <p:sp>
        <p:nvSpPr>
          <p:cNvPr id="4" name="Slide Number Placeholder 3"/>
          <p:cNvSpPr>
            <a:spLocks noGrp="1"/>
          </p:cNvSpPr>
          <p:nvPr>
            <p:ph type="sldNum" sz="quarter" idx="5"/>
          </p:nvPr>
        </p:nvSpPr>
        <p:spPr/>
        <p:txBody>
          <a:bodyPr/>
          <a:lstStyle/>
          <a:p>
            <a:fld id="{18D5BA7D-95B7-9545-A1F3-63ADD32C6489}" type="slidenum">
              <a:rPr lang="en-US" smtClean="0"/>
              <a:t>1</a:t>
            </a:fld>
            <a:endParaRPr lang="en-US"/>
          </a:p>
        </p:txBody>
      </p:sp>
    </p:spTree>
    <p:extLst>
      <p:ext uri="{BB962C8B-B14F-4D97-AF65-F5344CB8AC3E}">
        <p14:creationId xmlns:p14="http://schemas.microsoft.com/office/powerpoint/2010/main" val="2860527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serves as an introduction to my professional background and journey. I will cover my educational background, work experiences, and the skills I've developed. Additionally, I will share my interests and passions within the industry. The LinkedIn QR code will facilitate networking, and the portfolio link will provide insights into my work and projects.</a:t>
            </a:r>
          </a:p>
        </p:txBody>
      </p:sp>
      <p:sp>
        <p:nvSpPr>
          <p:cNvPr id="4" name="Slide Number Placeholder 3"/>
          <p:cNvSpPr>
            <a:spLocks noGrp="1"/>
          </p:cNvSpPr>
          <p:nvPr>
            <p:ph type="sldNum" sz="quarter" idx="5"/>
          </p:nvPr>
        </p:nvSpPr>
        <p:spPr/>
        <p:txBody>
          <a:bodyPr/>
          <a:lstStyle/>
          <a:p>
            <a:fld id="{F6195FB5-3709-3E46-B505-6170CEACB8BD}" type="slidenum">
              <a:rPr lang="en-US" smtClean="0"/>
              <a:t>2</a:t>
            </a:fld>
            <a:endParaRPr lang="en-US"/>
          </a:p>
        </p:txBody>
      </p:sp>
    </p:spTree>
    <p:extLst>
      <p:ext uri="{BB962C8B-B14F-4D97-AF65-F5344CB8AC3E}">
        <p14:creationId xmlns:p14="http://schemas.microsoft.com/office/powerpoint/2010/main" val="1243061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We'll begin with an introduction to Generative AI, covering its definition, historical context, and importance in modern technology. Next, we'll delve into the mechanics of how Generative AI works, followed by several practical demonstrations using Azure AI Foundry.</a:t>
            </a:r>
          </a:p>
        </p:txBody>
      </p:sp>
      <p:sp>
        <p:nvSpPr>
          <p:cNvPr id="4" name="Slide Number Placeholder 3"/>
          <p:cNvSpPr>
            <a:spLocks noGrp="1"/>
          </p:cNvSpPr>
          <p:nvPr>
            <p:ph type="sldNum" sz="quarter" idx="5"/>
          </p:nvPr>
        </p:nvSpPr>
        <p:spPr/>
        <p:txBody>
          <a:bodyPr/>
          <a:lstStyle/>
          <a:p>
            <a:fld id="{18D5BA7D-95B7-9545-A1F3-63ADD32C6489}" type="slidenum">
              <a:rPr lang="en-US" smtClean="0"/>
              <a:t>3</a:t>
            </a:fld>
            <a:endParaRPr lang="en-US"/>
          </a:p>
        </p:txBody>
      </p:sp>
    </p:spTree>
    <p:extLst>
      <p:ext uri="{BB962C8B-B14F-4D97-AF65-F5344CB8AC3E}">
        <p14:creationId xmlns:p14="http://schemas.microsoft.com/office/powerpoint/2010/main" val="2554850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1D1EADE-8E88-4C7C-8AC5-FB148DE4940E}" type="datetime1">
              <a:rPr lang="en-US" smtClean="0"/>
              <a:t>4/5/25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70185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31BA835-12AC-4E8F-955A-EA3F4DE2791F}" type="datetime1">
              <a:rPr lang="en-US" smtClean="0"/>
              <a:t>4/5/25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5681888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31BA835-12AC-4E8F-955A-EA3F4DE2791F}" type="datetime1">
              <a:rPr lang="en-US" smtClean="0"/>
              <a:t>4/5/25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336361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31BA835-12AC-4E8F-955A-EA3F4DE2791F}" type="datetime1">
              <a:rPr lang="en-US" smtClean="0"/>
              <a:t>4/5/25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39868145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31BA835-12AC-4E8F-955A-EA3F4DE2791F}" type="datetime1">
              <a:rPr lang="en-US" smtClean="0"/>
              <a:t>4/5/25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9484920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31BA835-12AC-4E8F-955A-EA3F4DE2791F}" type="datetime1">
              <a:rPr lang="en-US" smtClean="0"/>
              <a:t>4/5/25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1137414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C3C8B9C-477D-492A-96AD-1FC2CC997A73}" type="datetime1">
              <a:rPr lang="en-US" smtClean="0"/>
              <a:t>4/5/25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865412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2D3AED5-E26D-4E29-B1B3-7847B6779594}" type="datetime1">
              <a:rPr lang="en-US" smtClean="0"/>
              <a:t>4/5/25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00254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57B6794-849E-4626-908B-D15793550EFB}" type="datetime1">
              <a:rPr lang="en-US" smtClean="0"/>
              <a:t>4/5/25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947631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3DB64E7-5594-42A3-ADBF-E95A7ACEAD64}" type="datetime1">
              <a:rPr lang="en-US" smtClean="0"/>
              <a:t>4/5/25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87594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8462B0B-D248-4FFB-8695-AD7FA4B1284A}" type="datetime1">
              <a:rPr lang="en-US" smtClean="0"/>
              <a:t>4/5/25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46343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0378EFB-9159-4510-B73F-4F0409ADE937}" type="datetime1">
              <a:rPr lang="en-US" smtClean="0"/>
              <a:t>4/5/25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39679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9BC9412-2452-4BED-A324-9D8C115361AD}" type="datetime1">
              <a:rPr lang="en-US" smtClean="0"/>
              <a:t>4/5/25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91192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318F62-D251-40E8-A23C-F4CFE9FEAB41}" type="datetime1">
              <a:rPr lang="en-US" smtClean="0"/>
              <a:t>4/5/25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9680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4F76144-149E-4874-93A5-554A0357CF82}" type="datetime1">
              <a:rPr lang="en-US" smtClean="0"/>
              <a:t>4/5/25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67358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50BA65D8-0540-4835-AE5C-25D29DBA01BE}" type="datetime1">
              <a:rPr lang="en-US" smtClean="0"/>
              <a:t>4/5/25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68423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31BA835-12AC-4E8F-955A-EA3F4DE2791F}" type="datetime1">
              <a:rPr lang="en-US" smtClean="0"/>
              <a:t>4/5/25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7E7843D-FF13-4365-9478-9625B70A2705}" type="slidenum">
              <a:rPr lang="en-US" smtClean="0"/>
              <a:t>‹#›</a:t>
            </a:fld>
            <a:endParaRPr lang="en-US"/>
          </a:p>
        </p:txBody>
      </p:sp>
    </p:spTree>
    <p:extLst>
      <p:ext uri="{BB962C8B-B14F-4D97-AF65-F5344CB8AC3E}">
        <p14:creationId xmlns:p14="http://schemas.microsoft.com/office/powerpoint/2010/main" val="46768573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build.nvidia.com/meta/llama-3_1-8b-instruct/deploy" TargetMode="External"/><Relationship Id="rId2" Type="http://schemas.openxmlformats.org/officeDocument/2006/relationships/hyperlink" Target="https://bit.ly/NVIDIA-SFT" TargetMode="External"/><Relationship Id="rId1" Type="http://schemas.openxmlformats.org/officeDocument/2006/relationships/slideLayout" Target="../slideLayouts/slideLayout2.xml"/><Relationship Id="rId4" Type="http://schemas.openxmlformats.org/officeDocument/2006/relationships/hyperlink" Target="https://org.ngc.nvidia.com/setu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D30AB-537F-AE58-2869-38ABD4F04903}"/>
              </a:ext>
            </a:extLst>
          </p:cNvPr>
          <p:cNvSpPr>
            <a:spLocks noGrp="1"/>
          </p:cNvSpPr>
          <p:nvPr>
            <p:ph type="ctrTitle"/>
          </p:nvPr>
        </p:nvSpPr>
        <p:spPr>
          <a:xfrm>
            <a:off x="703400" y="871758"/>
            <a:ext cx="5227171" cy="3871143"/>
          </a:xfrm>
        </p:spPr>
        <p:txBody>
          <a:bodyPr>
            <a:normAutofit/>
          </a:bodyPr>
          <a:lstStyle/>
          <a:p>
            <a:pPr>
              <a:lnSpc>
                <a:spcPct val="90000"/>
              </a:lnSpc>
            </a:pPr>
            <a:r>
              <a:rPr lang="en-IN" dirty="0"/>
              <a:t>Fine-Tuning LLMs Locally with Nemo Framework and Deploy on NIM</a:t>
            </a:r>
            <a:endParaRPr lang="en-US" sz="4200" dirty="0"/>
          </a:p>
        </p:txBody>
      </p:sp>
      <p:pic>
        <p:nvPicPr>
          <p:cNvPr id="5" name="Picture 4" descr="A logo of a company&#10;&#10;AI-generated content may be incorrect.">
            <a:extLst>
              <a:ext uri="{FF2B5EF4-FFF2-40B4-BE49-F238E27FC236}">
                <a16:creationId xmlns:a16="http://schemas.microsoft.com/office/drawing/2014/main" id="{EA199989-6FE1-9F2C-BACE-F4493BBF5043}"/>
              </a:ext>
            </a:extLst>
          </p:cNvPr>
          <p:cNvPicPr>
            <a:picLocks noChangeAspect="1"/>
          </p:cNvPicPr>
          <p:nvPr/>
        </p:nvPicPr>
        <p:blipFill>
          <a:blip r:embed="rId3"/>
          <a:stretch>
            <a:fillRect/>
          </a:stretch>
        </p:blipFill>
        <p:spPr>
          <a:xfrm>
            <a:off x="6934200" y="5410200"/>
            <a:ext cx="5257800" cy="1447800"/>
          </a:xfrm>
          <a:prstGeom prst="rect">
            <a:avLst/>
          </a:prstGeom>
        </p:spPr>
      </p:pic>
    </p:spTree>
    <p:extLst>
      <p:ext uri="{BB962C8B-B14F-4D97-AF65-F5344CB8AC3E}">
        <p14:creationId xmlns:p14="http://schemas.microsoft.com/office/powerpoint/2010/main" val="373903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phic 7" descr="Handshake">
            <a:extLst>
              <a:ext uri="{FF2B5EF4-FFF2-40B4-BE49-F238E27FC236}">
                <a16:creationId xmlns:a16="http://schemas.microsoft.com/office/drawing/2014/main" id="{361A4281-A4B3-C2D9-8819-BED08A757C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07289" y="1711289"/>
            <a:ext cx="3435422" cy="3435422"/>
          </a:xfrm>
          <a:prstGeom prst="rect">
            <a:avLst/>
          </a:prstGeom>
        </p:spPr>
      </p:pic>
      <p:pic>
        <p:nvPicPr>
          <p:cNvPr id="5" name="Picture 4" descr="A person holding a qr code&#10;&#10;AI-generated content may be incorrect.">
            <a:extLst>
              <a:ext uri="{FF2B5EF4-FFF2-40B4-BE49-F238E27FC236}">
                <a16:creationId xmlns:a16="http://schemas.microsoft.com/office/drawing/2014/main" id="{AEBF6781-B7E2-B24C-8A1C-A450FAC92249}"/>
              </a:ext>
            </a:extLst>
          </p:cNvPr>
          <p:cNvPicPr>
            <a:picLocks noChangeAspect="1"/>
          </p:cNvPicPr>
          <p:nvPr/>
        </p:nvPicPr>
        <p:blipFill>
          <a:blip r:embed="rId4"/>
          <a:stretch>
            <a:fillRect/>
          </a:stretch>
        </p:blipFill>
        <p:spPr>
          <a:xfrm>
            <a:off x="0" y="0"/>
            <a:ext cx="6858000" cy="6858000"/>
          </a:xfrm>
          <a:prstGeom prst="rect">
            <a:avLst/>
          </a:prstGeom>
        </p:spPr>
      </p:pic>
      <p:pic>
        <p:nvPicPr>
          <p:cNvPr id="4" name="Picture 3" descr="A qr code on a white background&#10;&#10;AI-generated content may be incorrect.">
            <a:extLst>
              <a:ext uri="{FF2B5EF4-FFF2-40B4-BE49-F238E27FC236}">
                <a16:creationId xmlns:a16="http://schemas.microsoft.com/office/drawing/2014/main" id="{AF88F0E7-0FCB-9BB0-DD5F-BA4081020185}"/>
              </a:ext>
            </a:extLst>
          </p:cNvPr>
          <p:cNvPicPr>
            <a:picLocks noChangeAspect="1"/>
          </p:cNvPicPr>
          <p:nvPr/>
        </p:nvPicPr>
        <p:blipFill>
          <a:blip r:embed="rId5"/>
          <a:stretch>
            <a:fillRect/>
          </a:stretch>
        </p:blipFill>
        <p:spPr>
          <a:xfrm>
            <a:off x="327868" y="2454085"/>
            <a:ext cx="3435422" cy="3435422"/>
          </a:xfrm>
          <a:prstGeom prst="rect">
            <a:avLst/>
          </a:prstGeom>
        </p:spPr>
      </p:pic>
      <p:pic>
        <p:nvPicPr>
          <p:cNvPr id="12" name="Picture 11" descr="A blue and black logo&#10;&#10;AI-generated content may be incorrect.">
            <a:extLst>
              <a:ext uri="{FF2B5EF4-FFF2-40B4-BE49-F238E27FC236}">
                <a16:creationId xmlns:a16="http://schemas.microsoft.com/office/drawing/2014/main" id="{4B0A3D1C-FAAA-726D-3809-FF75458992B4}"/>
              </a:ext>
            </a:extLst>
          </p:cNvPr>
          <p:cNvPicPr>
            <a:picLocks noChangeAspect="1"/>
          </p:cNvPicPr>
          <p:nvPr/>
        </p:nvPicPr>
        <p:blipFill>
          <a:blip r:embed="rId6"/>
          <a:stretch>
            <a:fillRect/>
          </a:stretch>
        </p:blipFill>
        <p:spPr>
          <a:xfrm>
            <a:off x="327868" y="5994399"/>
            <a:ext cx="2504232" cy="609521"/>
          </a:xfrm>
          <a:prstGeom prst="rect">
            <a:avLst/>
          </a:prstGeom>
        </p:spPr>
      </p:pic>
    </p:spTree>
    <p:extLst>
      <p:ext uri="{BB962C8B-B14F-4D97-AF65-F5344CB8AC3E}">
        <p14:creationId xmlns:p14="http://schemas.microsoft.com/office/powerpoint/2010/main" val="1111741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8"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0" name="Isosceles Triangle 31">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1"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2"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3"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4" name="Isosceles Triangle 35">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5" name="Isosceles Triangle 36">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5" name="Picture 4" descr="A cartoon of a person wearing glasses&#10;&#10;AI-generated content may be incorrect.">
            <a:extLst>
              <a:ext uri="{FF2B5EF4-FFF2-40B4-BE49-F238E27FC236}">
                <a16:creationId xmlns:a16="http://schemas.microsoft.com/office/drawing/2014/main" id="{27C0C55A-CA92-7B12-5DD1-D4B86363354B}"/>
              </a:ext>
            </a:extLst>
          </p:cNvPr>
          <p:cNvPicPr>
            <a:picLocks noChangeAspect="1"/>
          </p:cNvPicPr>
          <p:nvPr/>
        </p:nvPicPr>
        <p:blipFill>
          <a:blip r:embed="rId3"/>
          <a:srcRect r="-2" b="1343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2A5019E9-2E19-9AD9-7F82-C29FDB12D7DE}"/>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a:t>About Me</a:t>
            </a:r>
          </a:p>
        </p:txBody>
      </p:sp>
      <p:cxnSp>
        <p:nvCxnSpPr>
          <p:cNvPr id="66" name="Straight Connector 65">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9"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0"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2"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3"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4"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22" name="Content Placeholder 3">
            <a:extLst>
              <a:ext uri="{FF2B5EF4-FFF2-40B4-BE49-F238E27FC236}">
                <a16:creationId xmlns:a16="http://schemas.microsoft.com/office/drawing/2014/main" id="{6ED6125D-87D7-4610-F50A-13DCD8ECC979}"/>
              </a:ext>
            </a:extLst>
          </p:cNvPr>
          <p:cNvGraphicFramePr>
            <a:graphicFrameLocks noGrp="1"/>
          </p:cNvGraphicFramePr>
          <p:nvPr>
            <p:ph sz="half" idx="1"/>
            <p:extLst>
              <p:ext uri="{D42A27DB-BD31-4B8C-83A1-F6EECF244321}">
                <p14:modId xmlns:p14="http://schemas.microsoft.com/office/powerpoint/2010/main" val="1374379920"/>
              </p:ext>
            </p:extLst>
          </p:nvPr>
        </p:nvGraphicFramePr>
        <p:xfrm>
          <a:off x="677334" y="2160589"/>
          <a:ext cx="3851122" cy="3880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55982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Abstract background of luminous blue">
            <a:extLst>
              <a:ext uri="{FF2B5EF4-FFF2-40B4-BE49-F238E27FC236}">
                <a16:creationId xmlns:a16="http://schemas.microsoft.com/office/drawing/2014/main" id="{B93640F9-2170-B4B0-579D-A31863B8ECE3}"/>
              </a:ext>
            </a:extLst>
          </p:cNvPr>
          <p:cNvPicPr>
            <a:picLocks noChangeAspect="1"/>
          </p:cNvPicPr>
          <p:nvPr/>
        </p:nvPicPr>
        <p:blipFill>
          <a:blip r:embed="rId3"/>
          <a:srcRect l="32168" r="20151" b="-1"/>
          <a:stretch/>
        </p:blipFill>
        <p:spPr>
          <a:xfrm>
            <a:off x="20" y="10"/>
            <a:ext cx="5686740" cy="6857990"/>
          </a:xfrm>
          <a:prstGeom prst="rect">
            <a:avLst/>
          </a:prstGeom>
        </p:spPr>
      </p:pic>
      <p:sp>
        <p:nvSpPr>
          <p:cNvPr id="2" name="Title 1">
            <a:extLst>
              <a:ext uri="{FF2B5EF4-FFF2-40B4-BE49-F238E27FC236}">
                <a16:creationId xmlns:a16="http://schemas.microsoft.com/office/drawing/2014/main" id="{157D6EC8-77E8-444B-C845-E1C2429A7264}"/>
              </a:ext>
            </a:extLst>
          </p:cNvPr>
          <p:cNvSpPr>
            <a:spLocks noGrp="1"/>
          </p:cNvSpPr>
          <p:nvPr>
            <p:ph type="title"/>
          </p:nvPr>
        </p:nvSpPr>
        <p:spPr>
          <a:xfrm>
            <a:off x="6284749" y="909638"/>
            <a:ext cx="5201121" cy="1318062"/>
          </a:xfrm>
        </p:spPr>
        <p:txBody>
          <a:bodyPr>
            <a:normAutofit/>
          </a:bodyPr>
          <a:lstStyle/>
          <a:p>
            <a:r>
              <a:rPr lang="en-US"/>
              <a:t>Agenda Overview</a:t>
            </a:r>
          </a:p>
        </p:txBody>
      </p:sp>
      <p:sp>
        <p:nvSpPr>
          <p:cNvPr id="3" name="Content Placeholder 2">
            <a:extLst>
              <a:ext uri="{FF2B5EF4-FFF2-40B4-BE49-F238E27FC236}">
                <a16:creationId xmlns:a16="http://schemas.microsoft.com/office/drawing/2014/main" id="{A55655C6-E41D-77FE-87AA-6C226F0AFA51}"/>
              </a:ext>
            </a:extLst>
          </p:cNvPr>
          <p:cNvSpPr>
            <a:spLocks noGrp="1"/>
          </p:cNvSpPr>
          <p:nvPr>
            <p:ph idx="1"/>
          </p:nvPr>
        </p:nvSpPr>
        <p:spPr>
          <a:xfrm>
            <a:off x="6290838" y="2236843"/>
            <a:ext cx="5201121" cy="3931920"/>
          </a:xfrm>
        </p:spPr>
        <p:txBody>
          <a:bodyPr>
            <a:normAutofit/>
          </a:bodyPr>
          <a:lstStyle/>
          <a:p>
            <a:pPr>
              <a:lnSpc>
                <a:spcPct val="100000"/>
              </a:lnSpc>
            </a:pPr>
            <a:r>
              <a:rPr lang="en-IN" dirty="0"/>
              <a:t>Base Model and Instruction Tuned</a:t>
            </a:r>
          </a:p>
          <a:p>
            <a:pPr>
              <a:lnSpc>
                <a:spcPct val="100000"/>
              </a:lnSpc>
            </a:pPr>
            <a:r>
              <a:rPr lang="en-IN" dirty="0" err="1"/>
              <a:t>NeMo</a:t>
            </a:r>
            <a:r>
              <a:rPr lang="en-IN" dirty="0"/>
              <a:t> Framework</a:t>
            </a:r>
          </a:p>
          <a:p>
            <a:pPr>
              <a:lnSpc>
                <a:spcPct val="100000"/>
              </a:lnSpc>
            </a:pPr>
            <a:r>
              <a:rPr lang="en-IN" dirty="0"/>
              <a:t>Build Base SLM from Scratch using </a:t>
            </a:r>
            <a:r>
              <a:rPr lang="en-IN" dirty="0" err="1"/>
              <a:t>NeMo</a:t>
            </a:r>
            <a:r>
              <a:rPr lang="en-IN" dirty="0"/>
              <a:t> Framework: Walkthrough</a:t>
            </a:r>
          </a:p>
          <a:p>
            <a:pPr>
              <a:lnSpc>
                <a:spcPct val="100000"/>
              </a:lnSpc>
            </a:pPr>
            <a:r>
              <a:rPr lang="en-IN" dirty="0"/>
              <a:t>SFT Fine Tunning of SLM Base model using </a:t>
            </a:r>
            <a:r>
              <a:rPr lang="en-IN" dirty="0" err="1"/>
              <a:t>NeMo</a:t>
            </a:r>
            <a:r>
              <a:rPr lang="en-IN" dirty="0"/>
              <a:t> Framework: Walkthrough</a:t>
            </a:r>
          </a:p>
          <a:p>
            <a:pPr>
              <a:lnSpc>
                <a:spcPct val="100000"/>
              </a:lnSpc>
            </a:pPr>
            <a:r>
              <a:rPr lang="en-IN" dirty="0"/>
              <a:t>Live Demo: NIM</a:t>
            </a:r>
          </a:p>
          <a:p>
            <a:pPr>
              <a:lnSpc>
                <a:spcPct val="100000"/>
              </a:lnSpc>
            </a:pPr>
            <a:r>
              <a:rPr lang="en-IN" dirty="0"/>
              <a:t>Q&amp;A</a:t>
            </a:r>
          </a:p>
        </p:txBody>
      </p:sp>
    </p:spTree>
    <p:extLst>
      <p:ext uri="{BB962C8B-B14F-4D97-AF65-F5344CB8AC3E}">
        <p14:creationId xmlns:p14="http://schemas.microsoft.com/office/powerpoint/2010/main" val="1194693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288C5-DC98-AAC6-6500-45799F74775C}"/>
              </a:ext>
            </a:extLst>
          </p:cNvPr>
          <p:cNvSpPr>
            <a:spLocks noGrp="1"/>
          </p:cNvSpPr>
          <p:nvPr>
            <p:ph type="title"/>
          </p:nvPr>
        </p:nvSpPr>
        <p:spPr/>
        <p:txBody>
          <a:bodyPr/>
          <a:lstStyle/>
          <a:p>
            <a:r>
              <a:rPr lang="en-IN" dirty="0"/>
              <a:t>Base Model and Instruction Tuned</a:t>
            </a:r>
            <a:endParaRPr lang="en-US" dirty="0"/>
          </a:p>
        </p:txBody>
      </p:sp>
      <p:graphicFrame>
        <p:nvGraphicFramePr>
          <p:cNvPr id="4" name="Content Placeholder 3">
            <a:extLst>
              <a:ext uri="{FF2B5EF4-FFF2-40B4-BE49-F238E27FC236}">
                <a16:creationId xmlns:a16="http://schemas.microsoft.com/office/drawing/2014/main" id="{B810BBC4-DB03-95F3-E6CF-EC8BAF41446C}"/>
              </a:ext>
            </a:extLst>
          </p:cNvPr>
          <p:cNvGraphicFramePr>
            <a:graphicFrameLocks noGrp="1"/>
          </p:cNvGraphicFramePr>
          <p:nvPr>
            <p:ph idx="1"/>
            <p:extLst>
              <p:ext uri="{D42A27DB-BD31-4B8C-83A1-F6EECF244321}">
                <p14:modId xmlns:p14="http://schemas.microsoft.com/office/powerpoint/2010/main" val="340144115"/>
              </p:ext>
            </p:extLst>
          </p:nvPr>
        </p:nvGraphicFramePr>
        <p:xfrm>
          <a:off x="677863" y="2160588"/>
          <a:ext cx="8596311" cy="222504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2437507554"/>
                    </a:ext>
                  </a:extLst>
                </a:gridCol>
                <a:gridCol w="2865437">
                  <a:extLst>
                    <a:ext uri="{9D8B030D-6E8A-4147-A177-3AD203B41FA5}">
                      <a16:colId xmlns:a16="http://schemas.microsoft.com/office/drawing/2014/main" val="4051445185"/>
                    </a:ext>
                  </a:extLst>
                </a:gridCol>
                <a:gridCol w="2865437">
                  <a:extLst>
                    <a:ext uri="{9D8B030D-6E8A-4147-A177-3AD203B41FA5}">
                      <a16:colId xmlns:a16="http://schemas.microsoft.com/office/drawing/2014/main" val="3305474098"/>
                    </a:ext>
                  </a:extLst>
                </a:gridCol>
              </a:tblGrid>
              <a:tr h="370840">
                <a:tc>
                  <a:txBody>
                    <a:bodyPr/>
                    <a:lstStyle/>
                    <a:p>
                      <a:r>
                        <a:rPr lang="en-US" dirty="0"/>
                        <a:t>Base Models</a:t>
                      </a:r>
                    </a:p>
                  </a:txBody>
                  <a:tcPr/>
                </a:tc>
                <a:tc>
                  <a:txBody>
                    <a:bodyPr/>
                    <a:lstStyle/>
                    <a:p>
                      <a:r>
                        <a:rPr lang="en-US" dirty="0"/>
                        <a:t>Instruction Tuned</a:t>
                      </a:r>
                    </a:p>
                  </a:txBody>
                  <a:tcPr/>
                </a:tc>
                <a:tc>
                  <a:txBody>
                    <a:bodyPr/>
                    <a:lstStyle/>
                    <a:p>
                      <a:r>
                        <a:rPr lang="en-US" dirty="0"/>
                        <a:t>Organization</a:t>
                      </a:r>
                    </a:p>
                  </a:txBody>
                  <a:tcPr/>
                </a:tc>
                <a:extLst>
                  <a:ext uri="{0D108BD9-81ED-4DB2-BD59-A6C34878D82A}">
                    <a16:rowId xmlns:a16="http://schemas.microsoft.com/office/drawing/2014/main" val="273298589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GPT 3.5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ChatGPT 3.5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OpenAI</a:t>
                      </a:r>
                    </a:p>
                  </a:txBody>
                  <a:tcPr/>
                </a:tc>
                <a:extLst>
                  <a:ext uri="{0D108BD9-81ED-4DB2-BD59-A6C34878D82A}">
                    <a16:rowId xmlns:a16="http://schemas.microsoft.com/office/drawing/2014/main" val="310330264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Llama-3.2-1B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Llama-3.2-1B-Instruct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Meta</a:t>
                      </a:r>
                    </a:p>
                  </a:txBody>
                  <a:tcPr/>
                </a:tc>
                <a:extLst>
                  <a:ext uri="{0D108BD9-81ED-4DB2-BD59-A6C34878D82A}">
                    <a16:rowId xmlns:a16="http://schemas.microsoft.com/office/drawing/2014/main" val="159745528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gemma-3-1b</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gemma-3-1b-it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Google</a:t>
                      </a:r>
                    </a:p>
                  </a:txBody>
                  <a:tcPr/>
                </a:tc>
                <a:extLst>
                  <a:ext uri="{0D108BD9-81ED-4DB2-BD59-A6C34878D82A}">
                    <a16:rowId xmlns:a16="http://schemas.microsoft.com/office/drawing/2014/main" val="184131458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phi-4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Phi-4-mini-instruct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Microsoft</a:t>
                      </a:r>
                    </a:p>
                  </a:txBody>
                  <a:tcPr/>
                </a:tc>
                <a:extLst>
                  <a:ext uri="{0D108BD9-81ED-4DB2-BD59-A6C34878D82A}">
                    <a16:rowId xmlns:a16="http://schemas.microsoft.com/office/drawing/2014/main" val="303197235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Hymba-1.5B-Base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Hymba-1.5B-Instruct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NVIDIA</a:t>
                      </a:r>
                    </a:p>
                  </a:txBody>
                  <a:tcPr/>
                </a:tc>
                <a:extLst>
                  <a:ext uri="{0D108BD9-81ED-4DB2-BD59-A6C34878D82A}">
                    <a16:rowId xmlns:a16="http://schemas.microsoft.com/office/drawing/2014/main" val="1599998244"/>
                  </a:ext>
                </a:extLst>
              </a:tr>
            </a:tbl>
          </a:graphicData>
        </a:graphic>
      </p:graphicFrame>
    </p:spTree>
    <p:extLst>
      <p:ext uri="{BB962C8B-B14F-4D97-AF65-F5344CB8AC3E}">
        <p14:creationId xmlns:p14="http://schemas.microsoft.com/office/powerpoint/2010/main" val="2769899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0D6B6D53-4DE3-FF9B-DFF5-791BF9FCE707}"/>
              </a:ext>
            </a:extLst>
          </p:cNvPr>
          <p:cNvPicPr>
            <a:picLocks noChangeAspect="1"/>
          </p:cNvPicPr>
          <p:nvPr/>
        </p:nvPicPr>
        <p:blipFill>
          <a:blip r:embed="rId2"/>
          <a:stretch>
            <a:fillRect/>
          </a:stretch>
        </p:blipFill>
        <p:spPr>
          <a:xfrm>
            <a:off x="354" y="-5896"/>
            <a:ext cx="12191646" cy="6863896"/>
          </a:xfrm>
          <a:prstGeom prst="rect">
            <a:avLst/>
          </a:prstGeom>
        </p:spPr>
      </p:pic>
    </p:spTree>
    <p:extLst>
      <p:ext uri="{BB962C8B-B14F-4D97-AF65-F5344CB8AC3E}">
        <p14:creationId xmlns:p14="http://schemas.microsoft.com/office/powerpoint/2010/main" val="402246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5" name="Straight Connector 34">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9"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0"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Isosceles Triangle 38">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2"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4"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Isosceles Triangle 42">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6" name="Isosceles Triangle 43">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C5114060-931D-0507-6F92-C45EC605E233}"/>
              </a:ext>
            </a:extLst>
          </p:cNvPr>
          <p:cNvSpPr>
            <a:spLocks noGrp="1"/>
          </p:cNvSpPr>
          <p:nvPr>
            <p:ph type="title"/>
          </p:nvPr>
        </p:nvSpPr>
        <p:spPr>
          <a:xfrm>
            <a:off x="1507067" y="1578133"/>
            <a:ext cx="4335468" cy="2875534"/>
          </a:xfrm>
        </p:spPr>
        <p:txBody>
          <a:bodyPr vert="horz" lIns="91440" tIns="45720" rIns="91440" bIns="45720" rtlCol="0" anchor="b">
            <a:normAutofit/>
          </a:bodyPr>
          <a:lstStyle/>
          <a:p>
            <a:pPr algn="r">
              <a:lnSpc>
                <a:spcPct val="90000"/>
              </a:lnSpc>
            </a:pPr>
            <a:r>
              <a:rPr lang="en-US" sz="3800" kern="1200" dirty="0">
                <a:solidFill>
                  <a:schemeClr val="accent1"/>
                </a:solidFill>
                <a:latin typeface="+mj-lt"/>
                <a:ea typeface="+mj-ea"/>
                <a:cs typeface="+mj-cs"/>
              </a:rPr>
              <a:t>Build Base SLM from Scratch using NeMo Framework: Walkthrough</a:t>
            </a:r>
            <a:br>
              <a:rPr lang="en-US" sz="3800" kern="1200" dirty="0">
                <a:solidFill>
                  <a:schemeClr val="accent1"/>
                </a:solidFill>
                <a:latin typeface="+mj-lt"/>
                <a:ea typeface="+mj-ea"/>
                <a:cs typeface="+mj-cs"/>
              </a:rPr>
            </a:br>
            <a:endParaRPr lang="en-US" sz="3800" kern="1200" dirty="0">
              <a:solidFill>
                <a:schemeClr val="accent1"/>
              </a:solidFill>
              <a:latin typeface="+mj-lt"/>
              <a:ea typeface="+mj-ea"/>
              <a:cs typeface="+mj-cs"/>
            </a:endParaRPr>
          </a:p>
        </p:txBody>
      </p:sp>
      <p:pic>
        <p:nvPicPr>
          <p:cNvPr id="7" name="Graphic 6" descr="Tick">
            <a:extLst>
              <a:ext uri="{FF2B5EF4-FFF2-40B4-BE49-F238E27FC236}">
                <a16:creationId xmlns:a16="http://schemas.microsoft.com/office/drawing/2014/main" id="{FCC6E6AB-D842-0005-62DB-70C6DF012F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5998" y="1924043"/>
            <a:ext cx="3280613" cy="3280613"/>
          </a:xfrm>
          <a:prstGeom prst="rect">
            <a:avLst/>
          </a:prstGeom>
        </p:spPr>
      </p:pic>
    </p:spTree>
    <p:extLst>
      <p:ext uri="{BB962C8B-B14F-4D97-AF65-F5344CB8AC3E}">
        <p14:creationId xmlns:p14="http://schemas.microsoft.com/office/powerpoint/2010/main" val="287632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1EF295-FBC3-3A3A-AB0B-78825401B5BD}"/>
            </a:ext>
          </a:extLst>
        </p:cNvPr>
        <p:cNvGrpSpPr/>
        <p:nvPr/>
      </p:nvGrpSpPr>
      <p:grpSpPr>
        <a:xfrm>
          <a:off x="0" y="0"/>
          <a:ext cx="0" cy="0"/>
          <a:chOff x="0" y="0"/>
          <a:chExt cx="0" cy="0"/>
        </a:xfrm>
      </p:grpSpPr>
      <p:grpSp>
        <p:nvGrpSpPr>
          <p:cNvPr id="61" name="Group 60">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2" name="Straight Connector 61">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4"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5"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6" name="Isosceles Triangle 65">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7"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8"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9"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0" name="Isosceles Triangle 69">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1" name="Isosceles Triangle 70">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A87C5FD7-9FEF-9CE4-BC7E-5D98C7C0A9FD}"/>
              </a:ext>
            </a:extLst>
          </p:cNvPr>
          <p:cNvSpPr>
            <a:spLocks noGrp="1"/>
          </p:cNvSpPr>
          <p:nvPr>
            <p:ph type="title"/>
          </p:nvPr>
        </p:nvSpPr>
        <p:spPr>
          <a:xfrm>
            <a:off x="4974337" y="1265314"/>
            <a:ext cx="4299666" cy="3249131"/>
          </a:xfrm>
        </p:spPr>
        <p:txBody>
          <a:bodyPr vert="horz" lIns="91440" tIns="45720" rIns="91440" bIns="45720" rtlCol="0" anchor="b">
            <a:normAutofit/>
          </a:bodyPr>
          <a:lstStyle/>
          <a:p>
            <a:pPr>
              <a:lnSpc>
                <a:spcPct val="90000"/>
              </a:lnSpc>
            </a:pPr>
            <a:r>
              <a:rPr lang="en-US" sz="3000" kern="1200" dirty="0">
                <a:solidFill>
                  <a:schemeClr val="accent1"/>
                </a:solidFill>
                <a:latin typeface="+mj-lt"/>
                <a:ea typeface="+mj-ea"/>
                <a:cs typeface="+mj-cs"/>
              </a:rPr>
              <a:t>SFT Fine Tunning of SLM Base model using NeMo Framework: Walkthrough</a:t>
            </a:r>
            <a:br>
              <a:rPr lang="en-US" sz="3000" kern="1200" dirty="0">
                <a:solidFill>
                  <a:schemeClr val="accent1"/>
                </a:solidFill>
                <a:latin typeface="+mj-lt"/>
                <a:ea typeface="+mj-ea"/>
                <a:cs typeface="+mj-cs"/>
              </a:rPr>
            </a:br>
            <a:br>
              <a:rPr lang="en-US" sz="3000" kern="1200" dirty="0">
                <a:solidFill>
                  <a:schemeClr val="accent1"/>
                </a:solidFill>
                <a:latin typeface="+mj-lt"/>
                <a:ea typeface="+mj-ea"/>
                <a:cs typeface="+mj-cs"/>
              </a:rPr>
            </a:br>
            <a:endParaRPr lang="en-US" sz="3000" kern="1200" dirty="0">
              <a:solidFill>
                <a:schemeClr val="accent1"/>
              </a:solidFill>
              <a:latin typeface="+mj-lt"/>
              <a:ea typeface="+mj-ea"/>
              <a:cs typeface="+mj-cs"/>
            </a:endParaRPr>
          </a:p>
        </p:txBody>
      </p:sp>
      <p:sp>
        <p:nvSpPr>
          <p:cNvPr id="73" name="Isosceles Triangle 72">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Graphic 6" descr="Tick">
            <a:extLst>
              <a:ext uri="{FF2B5EF4-FFF2-40B4-BE49-F238E27FC236}">
                <a16:creationId xmlns:a16="http://schemas.microsoft.com/office/drawing/2014/main" id="{C942FA11-A673-4055-49AC-6CC5381530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89165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24D8A-137C-68EF-BDF5-4FB8A71722A5}"/>
              </a:ext>
            </a:extLst>
          </p:cNvPr>
          <p:cNvSpPr>
            <a:spLocks noGrp="1"/>
          </p:cNvSpPr>
          <p:nvPr>
            <p:ph type="title"/>
          </p:nvPr>
        </p:nvSpPr>
        <p:spPr/>
        <p:txBody>
          <a:bodyPr/>
          <a:lstStyle/>
          <a:p>
            <a:r>
              <a:rPr lang="en-IN" dirty="0"/>
              <a:t>Live Demo</a:t>
            </a:r>
            <a:endParaRPr lang="en-US" dirty="0"/>
          </a:p>
        </p:txBody>
      </p:sp>
      <p:pic>
        <p:nvPicPr>
          <p:cNvPr id="5" name="Content Placeholder 4" descr="A computer with a green and blue cube&#10;&#10;AI-generated content may be incorrect.">
            <a:extLst>
              <a:ext uri="{FF2B5EF4-FFF2-40B4-BE49-F238E27FC236}">
                <a16:creationId xmlns:a16="http://schemas.microsoft.com/office/drawing/2014/main" id="{AC19E30B-3876-C7B2-22AC-711A3F4F51A7}"/>
              </a:ext>
            </a:extLst>
          </p:cNvPr>
          <p:cNvPicPr>
            <a:picLocks noGrp="1" noChangeAspect="1"/>
          </p:cNvPicPr>
          <p:nvPr>
            <p:ph idx="1"/>
          </p:nvPr>
        </p:nvPicPr>
        <p:blipFill>
          <a:blip r:embed="rId2"/>
          <a:stretch>
            <a:fillRect/>
          </a:stretch>
        </p:blipFill>
        <p:spPr>
          <a:xfrm>
            <a:off x="-582348" y="258217"/>
            <a:ext cx="11906514" cy="6697415"/>
          </a:xfrm>
        </p:spPr>
      </p:pic>
    </p:spTree>
    <p:extLst>
      <p:ext uri="{BB962C8B-B14F-4D97-AF65-F5344CB8AC3E}">
        <p14:creationId xmlns:p14="http://schemas.microsoft.com/office/powerpoint/2010/main" val="2107571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A1C5-DEE7-99E6-F6AB-A985D2F70515}"/>
              </a:ext>
            </a:extLst>
          </p:cNvPr>
          <p:cNvSpPr>
            <a:spLocks noGrp="1"/>
          </p:cNvSpPr>
          <p:nvPr>
            <p:ph type="title"/>
          </p:nvPr>
        </p:nvSpPr>
        <p:spPr/>
        <p:txBody>
          <a:bodyPr/>
          <a:lstStyle/>
          <a:p>
            <a:r>
              <a:rPr lang="en-US" dirty="0"/>
              <a:t>Resource </a:t>
            </a:r>
          </a:p>
        </p:txBody>
      </p:sp>
      <p:sp>
        <p:nvSpPr>
          <p:cNvPr id="3" name="Content Placeholder 2">
            <a:extLst>
              <a:ext uri="{FF2B5EF4-FFF2-40B4-BE49-F238E27FC236}">
                <a16:creationId xmlns:a16="http://schemas.microsoft.com/office/drawing/2014/main" id="{2BD007E0-EEE6-660A-438B-C2331542B205}"/>
              </a:ext>
            </a:extLst>
          </p:cNvPr>
          <p:cNvSpPr>
            <a:spLocks noGrp="1"/>
          </p:cNvSpPr>
          <p:nvPr>
            <p:ph idx="1"/>
          </p:nvPr>
        </p:nvSpPr>
        <p:spPr>
          <a:xfrm>
            <a:off x="677334" y="2160589"/>
            <a:ext cx="8596668" cy="3880773"/>
          </a:xfrm>
        </p:spPr>
        <p:txBody>
          <a:bodyPr>
            <a:normAutofit/>
          </a:bodyPr>
          <a:lstStyle/>
          <a:p>
            <a:r>
              <a:rPr lang="en-US" dirty="0"/>
              <a:t>Example Note Book: </a:t>
            </a:r>
            <a:r>
              <a:rPr lang="en-US" dirty="0">
                <a:hlinkClick r:id="rId2"/>
              </a:rPr>
              <a:t>https://bit.ly/NVIDIA-SFT</a:t>
            </a:r>
            <a:endParaRPr lang="en-US" dirty="0"/>
          </a:p>
          <a:p>
            <a:r>
              <a:rPr lang="en-US" dirty="0"/>
              <a:t>Deploy NIM: </a:t>
            </a:r>
            <a:r>
              <a:rPr lang="en-US" dirty="0">
                <a:hlinkClick r:id="rId3"/>
              </a:rPr>
              <a:t>https://build.nvidia.com/meta/llama-3_1-8b-instruct/deploy</a:t>
            </a:r>
            <a:endParaRPr lang="en-US" dirty="0"/>
          </a:p>
          <a:p>
            <a:r>
              <a:rPr lang="en-US" dirty="0"/>
              <a:t>NGC API KEY : </a:t>
            </a:r>
            <a:r>
              <a:rPr lang="en-US" dirty="0">
                <a:hlinkClick r:id="rId4"/>
              </a:rPr>
              <a:t>https://org.ngc.nvidia.com/setup</a:t>
            </a:r>
            <a:endParaRPr lang="en-US" dirty="0"/>
          </a:p>
          <a:p>
            <a:r>
              <a:rPr lang="en-US" dirty="0"/>
              <a:t>Lightning AI  : https://</a:t>
            </a:r>
            <a:r>
              <a:rPr lang="en-US" dirty="0" err="1"/>
              <a:t>lightning.ai</a:t>
            </a:r>
            <a:r>
              <a:rPr lang="en-US" dirty="0"/>
              <a:t>/</a:t>
            </a:r>
          </a:p>
          <a:p>
            <a:endParaRPr lang="en-US" dirty="0"/>
          </a:p>
          <a:p>
            <a:endParaRPr lang="en-US" dirty="0"/>
          </a:p>
        </p:txBody>
      </p:sp>
    </p:spTree>
    <p:extLst>
      <p:ext uri="{BB962C8B-B14F-4D97-AF65-F5344CB8AC3E}">
        <p14:creationId xmlns:p14="http://schemas.microsoft.com/office/powerpoint/2010/main" val="392065022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422</TotalTime>
  <Words>349</Words>
  <Application>Microsoft Macintosh PowerPoint</Application>
  <PresentationFormat>Widescreen</PresentationFormat>
  <Paragraphs>46</Paragraphs>
  <Slides>10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Arial</vt:lpstr>
      <vt:lpstr>Trebuchet MS</vt:lpstr>
      <vt:lpstr>Wingdings 3</vt:lpstr>
      <vt:lpstr>Facet</vt:lpstr>
      <vt:lpstr>Fine-Tuning LLMs Locally with Nemo Framework and Deploy on NIM</vt:lpstr>
      <vt:lpstr>About Me</vt:lpstr>
      <vt:lpstr>Agenda Overview</vt:lpstr>
      <vt:lpstr>Base Model and Instruction Tuned</vt:lpstr>
      <vt:lpstr>PowerPoint Presentation</vt:lpstr>
      <vt:lpstr>Build Base SLM from Scratch using NeMo Framework: Walkthrough </vt:lpstr>
      <vt:lpstr>SFT Fine Tunning of SLM Base model using NeMo Framework: Walkthrough  </vt:lpstr>
      <vt:lpstr>Live Demo</vt:lpstr>
      <vt:lpstr>Resource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Manjunath Janardhan</dc:creator>
  <cp:lastModifiedBy>Manjunath Janardhan</cp:lastModifiedBy>
  <cp:revision>33</cp:revision>
  <dcterms:created xsi:type="dcterms:W3CDTF">2025-03-19T12:46:38Z</dcterms:created>
  <dcterms:modified xsi:type="dcterms:W3CDTF">2025-04-05T04:21:26Z</dcterms:modified>
</cp:coreProperties>
</file>